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3" r:id="rId6"/>
    <p:sldId id="262" r:id="rId7"/>
    <p:sldId id="265" r:id="rId8"/>
    <p:sldId id="266" r:id="rId9"/>
    <p:sldId id="267" r:id="rId10"/>
    <p:sldId id="268" r:id="rId11"/>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672"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A955DC-A883-431F-9041-398EEC86E435}" type="datetimeFigureOut">
              <a:rPr lang="en-US" smtClean="0"/>
              <a:t>3/25/2015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6FE09-685B-4742-921F-8A7E90F39AD7}" type="slidenum">
              <a:rPr lang="en-US" smtClean="0"/>
              <a:t>‹#›</a:t>
            </a:fld>
            <a:endParaRPr lang="en-US"/>
          </a:p>
        </p:txBody>
      </p:sp>
    </p:spTree>
    <p:extLst>
      <p:ext uri="{BB962C8B-B14F-4D97-AF65-F5344CB8AC3E}">
        <p14:creationId xmlns:p14="http://schemas.microsoft.com/office/powerpoint/2010/main" val="3783892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955DC-A883-431F-9041-398EEC86E435}" type="datetimeFigureOut">
              <a:rPr lang="en-US" smtClean="0"/>
              <a:t>3/25/2015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6FE09-685B-4742-921F-8A7E90F39AD7}" type="slidenum">
              <a:rPr lang="en-US" smtClean="0"/>
              <a:t>‹#›</a:t>
            </a:fld>
            <a:endParaRPr lang="en-US"/>
          </a:p>
        </p:txBody>
      </p:sp>
    </p:spTree>
    <p:extLst>
      <p:ext uri="{BB962C8B-B14F-4D97-AF65-F5344CB8AC3E}">
        <p14:creationId xmlns:p14="http://schemas.microsoft.com/office/powerpoint/2010/main" val="2554033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955DC-A883-431F-9041-398EEC86E435}" type="datetimeFigureOut">
              <a:rPr lang="en-US" smtClean="0"/>
              <a:t>3/25/2015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6FE09-685B-4742-921F-8A7E90F39AD7}" type="slidenum">
              <a:rPr lang="en-US" smtClean="0"/>
              <a:t>‹#›</a:t>
            </a:fld>
            <a:endParaRPr lang="en-US"/>
          </a:p>
        </p:txBody>
      </p:sp>
    </p:spTree>
    <p:extLst>
      <p:ext uri="{BB962C8B-B14F-4D97-AF65-F5344CB8AC3E}">
        <p14:creationId xmlns:p14="http://schemas.microsoft.com/office/powerpoint/2010/main" val="1800861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955DC-A883-431F-9041-398EEC86E435}" type="datetimeFigureOut">
              <a:rPr lang="en-US" smtClean="0"/>
              <a:t>3/25/2015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6FE09-685B-4742-921F-8A7E90F39AD7}" type="slidenum">
              <a:rPr lang="en-US" smtClean="0"/>
              <a:t>‹#›</a:t>
            </a:fld>
            <a:endParaRPr lang="en-US"/>
          </a:p>
        </p:txBody>
      </p:sp>
    </p:spTree>
    <p:extLst>
      <p:ext uri="{BB962C8B-B14F-4D97-AF65-F5344CB8AC3E}">
        <p14:creationId xmlns:p14="http://schemas.microsoft.com/office/powerpoint/2010/main" val="1211459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A955DC-A883-431F-9041-398EEC86E435}" type="datetimeFigureOut">
              <a:rPr lang="en-US" smtClean="0"/>
              <a:t>3/25/2015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D6FE09-685B-4742-921F-8A7E90F39AD7}" type="slidenum">
              <a:rPr lang="en-US" smtClean="0"/>
              <a:t>‹#›</a:t>
            </a:fld>
            <a:endParaRPr lang="en-US"/>
          </a:p>
        </p:txBody>
      </p:sp>
    </p:spTree>
    <p:extLst>
      <p:ext uri="{BB962C8B-B14F-4D97-AF65-F5344CB8AC3E}">
        <p14:creationId xmlns:p14="http://schemas.microsoft.com/office/powerpoint/2010/main" val="3497530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A955DC-A883-431F-9041-398EEC86E435}" type="datetimeFigureOut">
              <a:rPr lang="en-US" smtClean="0"/>
              <a:t>3/25/2015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D6FE09-685B-4742-921F-8A7E90F39AD7}" type="slidenum">
              <a:rPr lang="en-US" smtClean="0"/>
              <a:t>‹#›</a:t>
            </a:fld>
            <a:endParaRPr lang="en-US"/>
          </a:p>
        </p:txBody>
      </p:sp>
    </p:spTree>
    <p:extLst>
      <p:ext uri="{BB962C8B-B14F-4D97-AF65-F5344CB8AC3E}">
        <p14:creationId xmlns:p14="http://schemas.microsoft.com/office/powerpoint/2010/main" val="323484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A955DC-A883-431F-9041-398EEC86E435}" type="datetimeFigureOut">
              <a:rPr lang="en-US" smtClean="0"/>
              <a:t>3/25/2015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D6FE09-685B-4742-921F-8A7E90F39AD7}" type="slidenum">
              <a:rPr lang="en-US" smtClean="0"/>
              <a:t>‹#›</a:t>
            </a:fld>
            <a:endParaRPr lang="en-US"/>
          </a:p>
        </p:txBody>
      </p:sp>
    </p:spTree>
    <p:extLst>
      <p:ext uri="{BB962C8B-B14F-4D97-AF65-F5344CB8AC3E}">
        <p14:creationId xmlns:p14="http://schemas.microsoft.com/office/powerpoint/2010/main" val="4051292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A955DC-A883-431F-9041-398EEC86E435}" type="datetimeFigureOut">
              <a:rPr lang="en-US" smtClean="0"/>
              <a:t>3/25/2015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D6FE09-685B-4742-921F-8A7E90F39AD7}" type="slidenum">
              <a:rPr lang="en-US" smtClean="0"/>
              <a:t>‹#›</a:t>
            </a:fld>
            <a:endParaRPr lang="en-US"/>
          </a:p>
        </p:txBody>
      </p:sp>
    </p:spTree>
    <p:extLst>
      <p:ext uri="{BB962C8B-B14F-4D97-AF65-F5344CB8AC3E}">
        <p14:creationId xmlns:p14="http://schemas.microsoft.com/office/powerpoint/2010/main" val="3693806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955DC-A883-431F-9041-398EEC86E435}" type="datetimeFigureOut">
              <a:rPr lang="en-US" smtClean="0"/>
              <a:t>3/25/2015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D6FE09-685B-4742-921F-8A7E90F39AD7}" type="slidenum">
              <a:rPr lang="en-US" smtClean="0"/>
              <a:t>‹#›</a:t>
            </a:fld>
            <a:endParaRPr lang="en-US"/>
          </a:p>
        </p:txBody>
      </p:sp>
    </p:spTree>
    <p:extLst>
      <p:ext uri="{BB962C8B-B14F-4D97-AF65-F5344CB8AC3E}">
        <p14:creationId xmlns:p14="http://schemas.microsoft.com/office/powerpoint/2010/main" val="3467819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A955DC-A883-431F-9041-398EEC86E435}" type="datetimeFigureOut">
              <a:rPr lang="en-US" smtClean="0"/>
              <a:t>3/25/2015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D6FE09-685B-4742-921F-8A7E90F39AD7}" type="slidenum">
              <a:rPr lang="en-US" smtClean="0"/>
              <a:t>‹#›</a:t>
            </a:fld>
            <a:endParaRPr lang="en-US"/>
          </a:p>
        </p:txBody>
      </p:sp>
    </p:spTree>
    <p:extLst>
      <p:ext uri="{BB962C8B-B14F-4D97-AF65-F5344CB8AC3E}">
        <p14:creationId xmlns:p14="http://schemas.microsoft.com/office/powerpoint/2010/main" val="3270665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A955DC-A883-431F-9041-398EEC86E435}" type="datetimeFigureOut">
              <a:rPr lang="en-US" smtClean="0"/>
              <a:t>3/25/2015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D6FE09-685B-4742-921F-8A7E90F39AD7}" type="slidenum">
              <a:rPr lang="en-US" smtClean="0"/>
              <a:t>‹#›</a:t>
            </a:fld>
            <a:endParaRPr lang="en-US"/>
          </a:p>
        </p:txBody>
      </p:sp>
    </p:spTree>
    <p:extLst>
      <p:ext uri="{BB962C8B-B14F-4D97-AF65-F5344CB8AC3E}">
        <p14:creationId xmlns:p14="http://schemas.microsoft.com/office/powerpoint/2010/main" val="2766857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A955DC-A883-431F-9041-398EEC86E435}" type="datetimeFigureOut">
              <a:rPr lang="en-US" smtClean="0"/>
              <a:t>3/25/2015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6FE09-685B-4742-921F-8A7E90F39AD7}" type="slidenum">
              <a:rPr lang="en-US" smtClean="0"/>
              <a:t>‹#›</a:t>
            </a:fld>
            <a:endParaRPr lang="en-US"/>
          </a:p>
        </p:txBody>
      </p:sp>
    </p:spTree>
    <p:extLst>
      <p:ext uri="{BB962C8B-B14F-4D97-AF65-F5344CB8AC3E}">
        <p14:creationId xmlns:p14="http://schemas.microsoft.com/office/powerpoint/2010/main" val="677278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CUNY Language Immersion Program</a:t>
            </a:r>
            <a:endParaRPr lang="en-US" dirty="0"/>
          </a:p>
        </p:txBody>
      </p:sp>
      <p:sp>
        <p:nvSpPr>
          <p:cNvPr id="3" name="Subtitle 2"/>
          <p:cNvSpPr>
            <a:spLocks noGrp="1"/>
          </p:cNvSpPr>
          <p:nvPr>
            <p:ph type="subTitle" idx="1"/>
          </p:nvPr>
        </p:nvSpPr>
        <p:spPr/>
        <p:txBody>
          <a:bodyPr>
            <a:normAutofit fontScale="92500" lnSpcReduction="10000"/>
          </a:bodyPr>
          <a:lstStyle/>
          <a:p>
            <a:r>
              <a:rPr lang="en-US" sz="9600" dirty="0" smtClean="0">
                <a:solidFill>
                  <a:schemeClr val="accent1">
                    <a:lumMod val="75000"/>
                  </a:schemeClr>
                </a:solidFill>
                <a:latin typeface="Algerian" panose="04020705040A02060702" pitchFamily="82" charset="0"/>
              </a:rPr>
              <a:t>CLIP</a:t>
            </a:r>
          </a:p>
          <a:p>
            <a:r>
              <a:rPr lang="en-US" sz="2400" dirty="0" smtClean="0">
                <a:solidFill>
                  <a:schemeClr val="accent1">
                    <a:lumMod val="75000"/>
                  </a:schemeClr>
                </a:solidFill>
                <a:latin typeface="+mj-lt"/>
              </a:rPr>
              <a:t>Diana Berkowitz, Director</a:t>
            </a:r>
            <a:endParaRPr lang="en-US" sz="2400" dirty="0">
              <a:solidFill>
                <a:schemeClr val="tx1"/>
              </a:solidFill>
              <a:latin typeface="+mj-lt"/>
            </a:endParaRPr>
          </a:p>
        </p:txBody>
      </p:sp>
    </p:spTree>
    <p:extLst>
      <p:ext uri="{BB962C8B-B14F-4D97-AF65-F5344CB8AC3E}">
        <p14:creationId xmlns:p14="http://schemas.microsoft.com/office/powerpoint/2010/main" val="3708174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1219200"/>
            <a:ext cx="6934200" cy="4801314"/>
          </a:xfrm>
          <a:prstGeom prst="rect">
            <a:avLst/>
          </a:prstGeom>
          <a:noFill/>
        </p:spPr>
        <p:txBody>
          <a:bodyPr wrap="square" rtlCol="0">
            <a:spAutoFit/>
          </a:bodyPr>
          <a:lstStyle/>
          <a:p>
            <a:r>
              <a:rPr lang="en-US" dirty="0" smtClean="0"/>
              <a:t>Outcomes:</a:t>
            </a:r>
          </a:p>
          <a:p>
            <a:endParaRPr lang="en-US" dirty="0"/>
          </a:p>
          <a:p>
            <a:r>
              <a:rPr lang="en-US" dirty="0" smtClean="0"/>
              <a:t>Data through Fall 2013</a:t>
            </a:r>
          </a:p>
          <a:p>
            <a:endParaRPr lang="en-US" dirty="0"/>
          </a:p>
          <a:p>
            <a:r>
              <a:rPr lang="en-US" dirty="0" smtClean="0"/>
              <a:t>Pass Rates After </a:t>
            </a:r>
            <a:r>
              <a:rPr lang="en-US" dirty="0"/>
              <a:t>O</a:t>
            </a:r>
            <a:r>
              <a:rPr lang="en-US" dirty="0" smtClean="0"/>
              <a:t>ne </a:t>
            </a:r>
            <a:r>
              <a:rPr lang="en-US" dirty="0"/>
              <a:t>S</a:t>
            </a:r>
            <a:r>
              <a:rPr lang="en-US" dirty="0" smtClean="0"/>
              <a:t>emester of Remediation</a:t>
            </a:r>
          </a:p>
          <a:p>
            <a:endParaRPr lang="en-US" dirty="0"/>
          </a:p>
          <a:p>
            <a:r>
              <a:rPr lang="en-US" dirty="0" smtClean="0"/>
              <a:t>	CUNY Start	Comparison Group</a:t>
            </a:r>
          </a:p>
          <a:p>
            <a:endParaRPr lang="en-US" dirty="0"/>
          </a:p>
          <a:p>
            <a:r>
              <a:rPr lang="en-US" dirty="0"/>
              <a:t>Reading: </a:t>
            </a:r>
            <a:r>
              <a:rPr lang="en-US" dirty="0" smtClean="0"/>
              <a:t>	60%		34%</a:t>
            </a:r>
          </a:p>
          <a:p>
            <a:endParaRPr lang="en-US" dirty="0" smtClean="0"/>
          </a:p>
          <a:p>
            <a:r>
              <a:rPr lang="en-US" dirty="0" smtClean="0"/>
              <a:t>Writing	55%		17%</a:t>
            </a:r>
          </a:p>
          <a:p>
            <a:endParaRPr lang="en-US" dirty="0"/>
          </a:p>
          <a:p>
            <a:r>
              <a:rPr lang="en-US" dirty="0" smtClean="0"/>
              <a:t>Math	69%		13%</a:t>
            </a:r>
          </a:p>
          <a:p>
            <a:endParaRPr lang="en-US" dirty="0"/>
          </a:p>
          <a:p>
            <a:r>
              <a:rPr lang="en-US" dirty="0" smtClean="0"/>
              <a:t>CUNY Start students have higher retention rates</a:t>
            </a:r>
            <a:r>
              <a:rPr lang="en-US" smtClean="0"/>
              <a:t>, they attempt </a:t>
            </a:r>
            <a:r>
              <a:rPr lang="en-US" dirty="0" smtClean="0"/>
              <a:t>and earn a greater number of credits and have only a slightly lower GPA than the comparison group.</a:t>
            </a:r>
            <a:endParaRPr lang="en-US" dirty="0"/>
          </a:p>
        </p:txBody>
      </p:sp>
    </p:spTree>
    <p:extLst>
      <p:ext uri="{BB962C8B-B14F-4D97-AF65-F5344CB8AC3E}">
        <p14:creationId xmlns:p14="http://schemas.microsoft.com/office/powerpoint/2010/main" val="1935429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474345"/>
            <a:ext cx="4572000" cy="5909310"/>
          </a:xfrm>
          <a:prstGeom prst="rect">
            <a:avLst/>
          </a:prstGeom>
        </p:spPr>
        <p:txBody>
          <a:bodyPr>
            <a:spAutoFit/>
          </a:bodyPr>
          <a:lstStyle/>
          <a:p>
            <a:r>
              <a:rPr lang="en-US" dirty="0"/>
              <a:t>CLIP is for entering freshmen who have</a:t>
            </a:r>
          </a:p>
          <a:p>
            <a:r>
              <a:rPr lang="en-US" dirty="0"/>
              <a:t>already been admitted to </a:t>
            </a:r>
            <a:r>
              <a:rPr lang="en-US" dirty="0" smtClean="0"/>
              <a:t>any CUNY college and </a:t>
            </a:r>
            <a:r>
              <a:rPr lang="en-US" dirty="0"/>
              <a:t>who </a:t>
            </a:r>
            <a:r>
              <a:rPr lang="en-US" dirty="0" smtClean="0"/>
              <a:t>need to raise their academic </a:t>
            </a:r>
            <a:r>
              <a:rPr lang="en-US" dirty="0"/>
              <a:t>English </a:t>
            </a:r>
            <a:r>
              <a:rPr lang="en-US" dirty="0" smtClean="0"/>
              <a:t>language proficiency before </a:t>
            </a:r>
            <a:r>
              <a:rPr lang="en-US" dirty="0"/>
              <a:t>attending college. </a:t>
            </a:r>
            <a:endParaRPr lang="en-US" dirty="0" smtClean="0"/>
          </a:p>
          <a:p>
            <a:endParaRPr lang="en-US" dirty="0" smtClean="0"/>
          </a:p>
          <a:p>
            <a:endParaRPr lang="en-US" dirty="0"/>
          </a:p>
          <a:p>
            <a:r>
              <a:rPr lang="en-US" dirty="0" smtClean="0"/>
              <a:t>CLIP </a:t>
            </a:r>
            <a:r>
              <a:rPr lang="en-US" dirty="0"/>
              <a:t>is also for students who</a:t>
            </a:r>
          </a:p>
          <a:p>
            <a:r>
              <a:rPr lang="en-US" dirty="0"/>
              <a:t>have not been successful in their college ESL </a:t>
            </a:r>
            <a:r>
              <a:rPr lang="en-US" dirty="0" smtClean="0"/>
              <a:t>courses.</a:t>
            </a:r>
          </a:p>
          <a:p>
            <a:endParaRPr lang="en-US" dirty="0" smtClean="0"/>
          </a:p>
          <a:p>
            <a:endParaRPr lang="en-US" dirty="0" smtClean="0"/>
          </a:p>
          <a:p>
            <a:r>
              <a:rPr lang="en-US" dirty="0" smtClean="0"/>
              <a:t>The goal is to get students at least to the level of Basic Skills courses so that they can begin to take some College courses (with no or few prerequisites).</a:t>
            </a:r>
            <a:endParaRPr lang="en-US" dirty="0"/>
          </a:p>
          <a:p>
            <a:endParaRPr lang="en-US" dirty="0" smtClean="0"/>
          </a:p>
          <a:p>
            <a:endParaRPr lang="en-US" dirty="0"/>
          </a:p>
          <a:p>
            <a:r>
              <a:rPr lang="en-US" dirty="0" smtClean="0"/>
              <a:t>CLIP score ranges:</a:t>
            </a:r>
          </a:p>
          <a:p>
            <a:r>
              <a:rPr lang="en-US" dirty="0" smtClean="0"/>
              <a:t>16-31 CAT-W</a:t>
            </a:r>
          </a:p>
          <a:p>
            <a:r>
              <a:rPr lang="en-US" dirty="0" smtClean="0"/>
              <a:t>19-38 ACT</a:t>
            </a:r>
          </a:p>
          <a:p>
            <a:endParaRPr lang="en-US" dirty="0"/>
          </a:p>
        </p:txBody>
      </p:sp>
    </p:spTree>
    <p:extLst>
      <p:ext uri="{BB962C8B-B14F-4D97-AF65-F5344CB8AC3E}">
        <p14:creationId xmlns:p14="http://schemas.microsoft.com/office/powerpoint/2010/main" val="1633905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028343"/>
            <a:ext cx="4572000" cy="5632311"/>
          </a:xfrm>
          <a:prstGeom prst="rect">
            <a:avLst/>
          </a:prstGeom>
        </p:spPr>
        <p:txBody>
          <a:bodyPr>
            <a:spAutoFit/>
          </a:bodyPr>
          <a:lstStyle/>
          <a:p>
            <a:r>
              <a:rPr lang="en-US" dirty="0" smtClean="0"/>
              <a:t>ESL students can study English full time</a:t>
            </a:r>
          </a:p>
          <a:p>
            <a:r>
              <a:rPr lang="en-US" dirty="0" smtClean="0"/>
              <a:t>(25 hours a week) up to one year (or 900 hours) before enrolling in formal college courses. Students may not take additional college courses while they are attending CLIP. </a:t>
            </a:r>
          </a:p>
          <a:p>
            <a:endParaRPr lang="en-US" dirty="0" smtClean="0"/>
          </a:p>
          <a:p>
            <a:r>
              <a:rPr lang="en-US" dirty="0" smtClean="0"/>
              <a:t>Through a sustained content-based approach, students learn academic English +:</a:t>
            </a:r>
          </a:p>
          <a:p>
            <a:pPr marL="285750" indent="-285750">
              <a:buFont typeface="Arial" panose="020B0604020202020204" pitchFamily="34" charset="0"/>
              <a:buChar char="•"/>
            </a:pPr>
            <a:r>
              <a:rPr lang="en-US" dirty="0" smtClean="0"/>
              <a:t>Reading </a:t>
            </a:r>
          </a:p>
          <a:p>
            <a:pPr marL="285750" indent="-285750">
              <a:buFont typeface="Arial" panose="020B0604020202020204" pitchFamily="34" charset="0"/>
              <a:buChar char="•"/>
            </a:pPr>
            <a:r>
              <a:rPr lang="en-US" dirty="0" smtClean="0"/>
              <a:t>Writing </a:t>
            </a:r>
          </a:p>
          <a:p>
            <a:pPr marL="285750" indent="-285750">
              <a:buFont typeface="Arial" panose="020B0604020202020204" pitchFamily="34" charset="0"/>
              <a:buChar char="•"/>
            </a:pPr>
            <a:r>
              <a:rPr lang="en-US" dirty="0" smtClean="0"/>
              <a:t>Listening</a:t>
            </a:r>
          </a:p>
          <a:p>
            <a:pPr marL="285750" indent="-285750">
              <a:buFont typeface="Arial" panose="020B0604020202020204" pitchFamily="34" charset="0"/>
              <a:buChar char="•"/>
            </a:pPr>
            <a:r>
              <a:rPr lang="en-US" dirty="0" smtClean="0"/>
              <a:t>Speech </a:t>
            </a:r>
          </a:p>
          <a:p>
            <a:pPr marL="285750" indent="-285750">
              <a:buFont typeface="Arial" panose="020B0604020202020204" pitchFamily="34" charset="0"/>
              <a:buChar char="•"/>
            </a:pPr>
            <a:r>
              <a:rPr lang="en-US" dirty="0" smtClean="0"/>
              <a:t>Study skills</a:t>
            </a:r>
          </a:p>
          <a:p>
            <a:pPr marL="285750" indent="-285750">
              <a:buFont typeface="Arial" panose="020B0604020202020204" pitchFamily="34" charset="0"/>
              <a:buChar char="•"/>
            </a:pPr>
            <a:r>
              <a:rPr lang="en-US" dirty="0" smtClean="0"/>
              <a:t>Note-taking skills</a:t>
            </a:r>
          </a:p>
          <a:p>
            <a:pPr marL="285750" indent="-285750">
              <a:buFont typeface="Arial" panose="020B0604020202020204" pitchFamily="34" charset="0"/>
              <a:buChar char="•"/>
            </a:pPr>
            <a:r>
              <a:rPr lang="en-US" dirty="0" smtClean="0"/>
              <a:t>Research skills</a:t>
            </a:r>
          </a:p>
          <a:p>
            <a:pPr marL="285750" indent="-285750">
              <a:buFont typeface="Arial" panose="020B0604020202020204" pitchFamily="34" charset="0"/>
              <a:buChar char="•"/>
            </a:pPr>
            <a:r>
              <a:rPr lang="en-US" dirty="0" smtClean="0"/>
              <a:t>Computer  skills</a:t>
            </a:r>
          </a:p>
          <a:p>
            <a:pPr marL="285750" indent="-285750">
              <a:buFont typeface="Arial" panose="020B0604020202020204" pitchFamily="34" charset="0"/>
              <a:buChar char="•"/>
            </a:pPr>
            <a:r>
              <a:rPr lang="en-US" dirty="0" smtClean="0"/>
              <a:t>Test-taking skills</a:t>
            </a:r>
          </a:p>
          <a:p>
            <a:pPr marL="285750" indent="-285750">
              <a:buFont typeface="Arial" panose="020B0604020202020204" pitchFamily="34" charset="0"/>
              <a:buChar char="•"/>
            </a:pPr>
            <a:r>
              <a:rPr lang="en-US" dirty="0" smtClean="0"/>
              <a:t>Critical thinking skills</a:t>
            </a:r>
          </a:p>
          <a:p>
            <a:pPr marL="285750" indent="-285750">
              <a:buFont typeface="Arial" panose="020B0604020202020204" pitchFamily="34" charset="0"/>
              <a:buChar char="•"/>
            </a:pPr>
            <a:r>
              <a:rPr lang="en-US" dirty="0" smtClean="0"/>
              <a:t>College knowledge</a:t>
            </a:r>
          </a:p>
          <a:p>
            <a:endParaRPr lang="en-US" dirty="0"/>
          </a:p>
        </p:txBody>
      </p:sp>
    </p:spTree>
    <p:extLst>
      <p:ext uri="{BB962C8B-B14F-4D97-AF65-F5344CB8AC3E}">
        <p14:creationId xmlns:p14="http://schemas.microsoft.com/office/powerpoint/2010/main" val="3818384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828800"/>
            <a:ext cx="4572000" cy="2862322"/>
          </a:xfrm>
          <a:prstGeom prst="rect">
            <a:avLst/>
          </a:prstGeom>
        </p:spPr>
        <p:txBody>
          <a:bodyPr>
            <a:spAutoFit/>
          </a:bodyPr>
          <a:lstStyle/>
          <a:p>
            <a:r>
              <a:rPr lang="en-US" dirty="0" smtClean="0"/>
              <a:t>Extra Benefits:</a:t>
            </a:r>
          </a:p>
          <a:p>
            <a:endParaRPr lang="en-US" dirty="0"/>
          </a:p>
          <a:p>
            <a:r>
              <a:rPr lang="en-US" dirty="0" smtClean="0"/>
              <a:t>Students do not use up their Financial </a:t>
            </a:r>
            <a:r>
              <a:rPr lang="en-US" dirty="0"/>
              <a:t>Aid</a:t>
            </a:r>
            <a:r>
              <a:rPr lang="en-US" dirty="0" smtClean="0"/>
              <a:t>.</a:t>
            </a:r>
          </a:p>
          <a:p>
            <a:r>
              <a:rPr lang="en-US" dirty="0" smtClean="0"/>
              <a:t>CLIP is low-cost—just minimal tuition fees.</a:t>
            </a:r>
          </a:p>
          <a:p>
            <a:endParaRPr lang="en-US" dirty="0"/>
          </a:p>
          <a:p>
            <a:r>
              <a:rPr lang="en-US" dirty="0" smtClean="0"/>
              <a:t> </a:t>
            </a:r>
            <a:r>
              <a:rPr lang="en-US" dirty="0"/>
              <a:t>Automatic entry or re-entry into college</a:t>
            </a:r>
            <a:r>
              <a:rPr lang="en-US" dirty="0" smtClean="0"/>
              <a:t>.</a:t>
            </a:r>
          </a:p>
          <a:p>
            <a:endParaRPr lang="en-US" dirty="0"/>
          </a:p>
          <a:p>
            <a:r>
              <a:rPr lang="en-US" dirty="0" smtClean="0"/>
              <a:t>Students re-take </a:t>
            </a:r>
            <a:r>
              <a:rPr lang="en-US" dirty="0"/>
              <a:t>Freshmen Skills Placement</a:t>
            </a:r>
          </a:p>
          <a:p>
            <a:r>
              <a:rPr lang="en-US" dirty="0"/>
              <a:t>Tests </a:t>
            </a:r>
            <a:r>
              <a:rPr lang="en-US" dirty="0" smtClean="0"/>
              <a:t>in Reading and Writing upon completion of CLIP.</a:t>
            </a:r>
            <a:endParaRPr lang="en-US" dirty="0"/>
          </a:p>
        </p:txBody>
      </p:sp>
    </p:spTree>
    <p:extLst>
      <p:ext uri="{BB962C8B-B14F-4D97-AF65-F5344CB8AC3E}">
        <p14:creationId xmlns:p14="http://schemas.microsoft.com/office/powerpoint/2010/main" val="3842474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1143000"/>
            <a:ext cx="4572000" cy="4801314"/>
          </a:xfrm>
          <a:prstGeom prst="rect">
            <a:avLst/>
          </a:prstGeom>
        </p:spPr>
        <p:txBody>
          <a:bodyPr>
            <a:spAutoFit/>
          </a:bodyPr>
          <a:lstStyle/>
          <a:p>
            <a:r>
              <a:rPr lang="en-US" dirty="0" smtClean="0"/>
              <a:t>Outcomes:</a:t>
            </a:r>
          </a:p>
          <a:p>
            <a:endParaRPr lang="en-US" dirty="0" smtClean="0"/>
          </a:p>
          <a:p>
            <a:r>
              <a:rPr lang="en-US" dirty="0" smtClean="0"/>
              <a:t>96% of our students who complete CLIP return to College, with the overwhelming majority of this number returning to QCC.</a:t>
            </a:r>
            <a:endParaRPr lang="en-US" dirty="0"/>
          </a:p>
          <a:p>
            <a:endParaRPr lang="en-US" dirty="0" smtClean="0"/>
          </a:p>
          <a:p>
            <a:r>
              <a:rPr lang="en-US" dirty="0" smtClean="0"/>
              <a:t>Most place into BE 205 and 225, but a good number also place into 226.  A small percentage also place out of remediation altogether.</a:t>
            </a:r>
            <a:endParaRPr lang="en-US" dirty="0"/>
          </a:p>
          <a:p>
            <a:endParaRPr lang="en-US" dirty="0" smtClean="0"/>
          </a:p>
          <a:p>
            <a:r>
              <a:rPr lang="en-US" dirty="0" smtClean="0"/>
              <a:t>After enrolling in College classes, CLIP students tend to have better performance in gateway courses, higher retention  rates, higher GPA’s and attempted number of credits than comparable ESL students who have not had the opportunity to study in the program.</a:t>
            </a:r>
            <a:endParaRPr lang="en-US" dirty="0"/>
          </a:p>
        </p:txBody>
      </p:sp>
    </p:spTree>
    <p:extLst>
      <p:ext uri="{BB962C8B-B14F-4D97-AF65-F5344CB8AC3E}">
        <p14:creationId xmlns:p14="http://schemas.microsoft.com/office/powerpoint/2010/main" val="2968041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noAutofit/>
          </a:bodyPr>
          <a:lstStyle/>
          <a:p>
            <a:r>
              <a:rPr lang="en-US" sz="9600" dirty="0" smtClean="0">
                <a:latin typeface="Aharoni" panose="02010803020104030203" pitchFamily="2" charset="-79"/>
                <a:cs typeface="Aharoni" panose="02010803020104030203" pitchFamily="2" charset="-79"/>
              </a:rPr>
              <a:t>CUNY </a:t>
            </a:r>
            <a:r>
              <a:rPr lang="en-US" sz="9600" dirty="0" smtClean="0">
                <a:latin typeface="Aharoni" panose="02010803020104030203" pitchFamily="2" charset="-79"/>
                <a:cs typeface="Aharoni" panose="02010803020104030203" pitchFamily="2" charset="-79"/>
              </a:rPr>
              <a:t>Start</a:t>
            </a:r>
            <a:br>
              <a:rPr lang="en-US" sz="9600" dirty="0" smtClean="0">
                <a:latin typeface="Aharoni" panose="02010803020104030203" pitchFamily="2" charset="-79"/>
                <a:cs typeface="Aharoni" panose="02010803020104030203" pitchFamily="2" charset="-79"/>
              </a:rPr>
            </a:br>
            <a:r>
              <a:rPr lang="en-US" sz="2400" dirty="0">
                <a:solidFill>
                  <a:schemeClr val="accent1">
                    <a:lumMod val="75000"/>
                  </a:schemeClr>
                </a:solidFill>
              </a:rPr>
              <a:t>Diana Berkowitz, Director</a:t>
            </a:r>
            <a:r>
              <a:rPr lang="en-US" sz="2400" dirty="0"/>
              <a:t/>
            </a:r>
            <a:br>
              <a:rPr lang="en-US" sz="2400" dirty="0"/>
            </a:br>
            <a:endParaRPr lang="en-US" sz="24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597189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474345"/>
            <a:ext cx="4572000" cy="4801314"/>
          </a:xfrm>
          <a:prstGeom prst="rect">
            <a:avLst/>
          </a:prstGeom>
        </p:spPr>
        <p:txBody>
          <a:bodyPr>
            <a:spAutoFit/>
          </a:bodyPr>
          <a:lstStyle/>
          <a:p>
            <a:r>
              <a:rPr lang="en-US" dirty="0" smtClean="0"/>
              <a:t>CUNY Start </a:t>
            </a:r>
            <a:r>
              <a:rPr lang="en-US" dirty="0"/>
              <a:t>is for entering </a:t>
            </a:r>
            <a:r>
              <a:rPr lang="en-US" dirty="0" smtClean="0"/>
              <a:t>freshmen who </a:t>
            </a:r>
          </a:p>
          <a:p>
            <a:pPr marL="285750" indent="-285750">
              <a:buFont typeface="Arial" panose="020B0604020202020204" pitchFamily="34" charset="0"/>
              <a:buChar char="•"/>
            </a:pPr>
            <a:r>
              <a:rPr lang="en-US" dirty="0" smtClean="0"/>
              <a:t>are native speakers of English </a:t>
            </a:r>
          </a:p>
          <a:p>
            <a:pPr marL="285750" indent="-285750">
              <a:buFont typeface="Arial" panose="020B0604020202020204" pitchFamily="34" charset="0"/>
              <a:buChar char="•"/>
            </a:pPr>
            <a:r>
              <a:rPr lang="en-US" dirty="0" smtClean="0"/>
              <a:t>have already </a:t>
            </a:r>
            <a:r>
              <a:rPr lang="en-US" dirty="0"/>
              <a:t>been admitted to </a:t>
            </a:r>
            <a:r>
              <a:rPr lang="en-US" dirty="0" smtClean="0"/>
              <a:t>QCC </a:t>
            </a:r>
          </a:p>
          <a:p>
            <a:pPr marL="285750" indent="-285750">
              <a:buFont typeface="Arial" panose="020B0604020202020204" pitchFamily="34" charset="0"/>
              <a:buChar char="•"/>
            </a:pPr>
            <a:r>
              <a:rPr lang="en-US" dirty="0" smtClean="0"/>
              <a:t>need to increase their proficiency in academic reading, writing and math before starting credit classes. </a:t>
            </a:r>
          </a:p>
          <a:p>
            <a:endParaRPr lang="en-US" dirty="0" smtClean="0"/>
          </a:p>
          <a:p>
            <a:endParaRPr lang="en-US" dirty="0"/>
          </a:p>
          <a:p>
            <a:r>
              <a:rPr lang="en-US" dirty="0" smtClean="0"/>
              <a:t>The goal is to reduce the time students need to spend in college remedial classes to just one semester. </a:t>
            </a:r>
          </a:p>
          <a:p>
            <a:endParaRPr lang="en-US" dirty="0"/>
          </a:p>
          <a:p>
            <a:r>
              <a:rPr lang="en-US" dirty="0" smtClean="0"/>
              <a:t>CUNY Start score ranges:</a:t>
            </a:r>
          </a:p>
          <a:p>
            <a:r>
              <a:rPr lang="en-US" dirty="0" smtClean="0"/>
              <a:t>30-55 CAT-W</a:t>
            </a:r>
          </a:p>
          <a:p>
            <a:r>
              <a:rPr lang="en-US" dirty="0" smtClean="0"/>
              <a:t>40- 65 ACT</a:t>
            </a:r>
          </a:p>
          <a:p>
            <a:r>
              <a:rPr lang="en-US" dirty="0" smtClean="0"/>
              <a:t>Low 30’s and below M2</a:t>
            </a:r>
          </a:p>
          <a:p>
            <a:endParaRPr lang="en-US" dirty="0"/>
          </a:p>
        </p:txBody>
      </p:sp>
    </p:spTree>
    <p:extLst>
      <p:ext uri="{BB962C8B-B14F-4D97-AF65-F5344CB8AC3E}">
        <p14:creationId xmlns:p14="http://schemas.microsoft.com/office/powerpoint/2010/main" val="4182710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600200"/>
            <a:ext cx="6324600" cy="2308324"/>
          </a:xfrm>
          <a:prstGeom prst="rect">
            <a:avLst/>
          </a:prstGeom>
          <a:noFill/>
        </p:spPr>
        <p:txBody>
          <a:bodyPr wrap="square" rtlCol="0">
            <a:spAutoFit/>
          </a:bodyPr>
          <a:lstStyle/>
          <a:p>
            <a:r>
              <a:rPr lang="en-US" dirty="0" smtClean="0"/>
              <a:t>CUNY Start Pedagogical Approach:</a:t>
            </a:r>
          </a:p>
          <a:p>
            <a:endParaRPr lang="en-US" dirty="0" smtClean="0"/>
          </a:p>
          <a:p>
            <a:pPr marL="285750" indent="-285750">
              <a:buFont typeface="Arial" panose="020B0604020202020204" pitchFamily="34" charset="0"/>
              <a:buChar char="•"/>
            </a:pPr>
            <a:r>
              <a:rPr lang="en-US" dirty="0" smtClean="0"/>
              <a:t>Heavy use of scaffolding and de-scaffolding</a:t>
            </a:r>
          </a:p>
          <a:p>
            <a:pPr marL="285750" indent="-285750">
              <a:buFont typeface="Arial" panose="020B0604020202020204" pitchFamily="34" charset="0"/>
              <a:buChar char="•"/>
            </a:pPr>
            <a:r>
              <a:rPr lang="en-US" dirty="0" smtClean="0"/>
              <a:t>Very student-centered, discovery approach</a:t>
            </a:r>
          </a:p>
          <a:p>
            <a:pPr marL="285750" indent="-285750">
              <a:buFont typeface="Arial" panose="020B0604020202020204" pitchFamily="34" charset="0"/>
              <a:buChar char="•"/>
            </a:pPr>
            <a:r>
              <a:rPr lang="en-US" dirty="0" smtClean="0"/>
              <a:t>Students are made responsible for their own learning</a:t>
            </a:r>
          </a:p>
          <a:p>
            <a:pPr marL="285750" indent="-285750">
              <a:buFont typeface="Arial" panose="020B0604020202020204" pitchFamily="34" charset="0"/>
              <a:buChar char="•"/>
            </a:pPr>
            <a:r>
              <a:rPr lang="en-US" dirty="0" smtClean="0"/>
              <a:t>Advisement component and team approach</a:t>
            </a:r>
          </a:p>
          <a:p>
            <a:pPr marL="285750" indent="-285750">
              <a:buFont typeface="Arial" panose="020B0604020202020204" pitchFamily="34" charset="0"/>
              <a:buChar char="•"/>
            </a:pPr>
            <a:r>
              <a:rPr lang="en-US" dirty="0" smtClean="0"/>
              <a:t>Seminar</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300079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1997839"/>
            <a:ext cx="4572000" cy="3139321"/>
          </a:xfrm>
          <a:prstGeom prst="rect">
            <a:avLst/>
          </a:prstGeom>
        </p:spPr>
        <p:txBody>
          <a:bodyPr>
            <a:spAutoFit/>
          </a:bodyPr>
          <a:lstStyle/>
          <a:p>
            <a:r>
              <a:rPr lang="en-US" dirty="0"/>
              <a:t>Extra Benefits:</a:t>
            </a:r>
          </a:p>
          <a:p>
            <a:endParaRPr lang="en-US" dirty="0"/>
          </a:p>
          <a:p>
            <a:r>
              <a:rPr lang="en-US" dirty="0"/>
              <a:t>Students do not use up their Financial Aid.</a:t>
            </a:r>
          </a:p>
          <a:p>
            <a:r>
              <a:rPr lang="en-US" dirty="0" smtClean="0"/>
              <a:t>CUNY Start is </a:t>
            </a:r>
            <a:r>
              <a:rPr lang="en-US" dirty="0"/>
              <a:t>low-cost—just minimal tuition fees.</a:t>
            </a:r>
          </a:p>
          <a:p>
            <a:endParaRPr lang="en-US" dirty="0"/>
          </a:p>
          <a:p>
            <a:r>
              <a:rPr lang="en-US" dirty="0"/>
              <a:t> Automatic entry or re-entry into college.</a:t>
            </a:r>
          </a:p>
          <a:p>
            <a:endParaRPr lang="en-US" dirty="0"/>
          </a:p>
          <a:p>
            <a:r>
              <a:rPr lang="en-US" dirty="0"/>
              <a:t>Students re-take Freshmen Skills Placement</a:t>
            </a:r>
          </a:p>
          <a:p>
            <a:r>
              <a:rPr lang="en-US" dirty="0"/>
              <a:t>Tests in </a:t>
            </a:r>
            <a:r>
              <a:rPr lang="en-US" dirty="0" smtClean="0"/>
              <a:t>Reading, </a:t>
            </a:r>
            <a:r>
              <a:rPr lang="en-US" dirty="0"/>
              <a:t>Writing </a:t>
            </a:r>
            <a:r>
              <a:rPr lang="en-US" dirty="0" smtClean="0"/>
              <a:t>and Math upon </a:t>
            </a:r>
            <a:r>
              <a:rPr lang="en-US" dirty="0"/>
              <a:t>completion of </a:t>
            </a:r>
            <a:r>
              <a:rPr lang="en-US" dirty="0" smtClean="0"/>
              <a:t>CUNY Start (two Phases).</a:t>
            </a:r>
            <a:endParaRPr lang="en-US" dirty="0"/>
          </a:p>
        </p:txBody>
      </p:sp>
    </p:spTree>
    <p:extLst>
      <p:ext uri="{BB962C8B-B14F-4D97-AF65-F5344CB8AC3E}">
        <p14:creationId xmlns:p14="http://schemas.microsoft.com/office/powerpoint/2010/main" val="4147309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467</Words>
  <Application>Microsoft Office PowerPoint</Application>
  <PresentationFormat>On-screen Show (4:3)</PresentationFormat>
  <Paragraphs>92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CUNY Language Immersion Program</vt:lpstr>
      <vt:lpstr>PowerPoint Presentation</vt:lpstr>
      <vt:lpstr>PowerPoint Presentation</vt:lpstr>
      <vt:lpstr>PowerPoint Presentation</vt:lpstr>
      <vt:lpstr>PowerPoint Presentation</vt:lpstr>
      <vt:lpstr>CUNY Start Diana Berkowitz, Director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CUNY Language Immersion Program</dc:title>
  <dc:creator>Admin</dc:creator>
  <cp:lastModifiedBy>Admin</cp:lastModifiedBy>
  <cp:revision>13</cp:revision>
  <cp:lastPrinted>2015-03-24T21:26:20Z</cp:lastPrinted>
  <dcterms:created xsi:type="dcterms:W3CDTF">2015-03-24T21:01:08Z</dcterms:created>
  <dcterms:modified xsi:type="dcterms:W3CDTF">2015-03-25T20:27:52Z</dcterms:modified>
</cp:coreProperties>
</file>